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Libre Baskerville" panose="020B0604020202020204" charset="0"/>
      <p:regular r:id="rId78"/>
      <p:bold r:id="rId79"/>
      <p:italic r:id="rId80"/>
    </p:embeddedFont>
    <p:embeddedFont>
      <p:font typeface="Libre Franklin" panose="00000500000000000000" charset="0"/>
      <p:regular r:id="rId81"/>
      <p:bold r:id="rId82"/>
      <p:italic r:id="rId83"/>
      <p:boldItalic r:id="rId84"/>
    </p:embeddedFont>
    <p:embeddedFont>
      <p:font typeface="Times" panose="02020603050405020304" pitchFamily="18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EDBD0C-6E71-4A82-B597-6A7DEAC76E37}">
  <a:tblStyle styleId="{ABEDBD0C-6E71-4A82-B597-6A7DEAC76E37}" styleName="Table_0">
    <a:wholeTbl>
      <a:tcTxStyle b="off" i="off">
        <a:font>
          <a:latin typeface="Perpetua"/>
          <a:ea typeface="Perpetua"/>
          <a:cs typeface="Perpetu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tcBdr/>
        <a:fill>
          <a:solidFill>
            <a:srgbClr val="EFC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FC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erpetua"/>
          <a:ea typeface="Perpetua"/>
          <a:cs typeface="Perpetu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erpetua"/>
          <a:ea typeface="Perpetua"/>
          <a:cs typeface="Perpetu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erpetua"/>
          <a:ea typeface="Perpetua"/>
          <a:cs typeface="Perpetu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erpetua"/>
          <a:ea typeface="Perpetua"/>
          <a:cs typeface="Perpetu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87388"/>
            <a:ext cx="4567237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875" tIns="44925" rIns="89875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ibre Franklin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 rotWithShape="1">
          <a:blip r:embed="rId2">
            <a:alphaModFix/>
          </a:blip>
          <a:tile tx="0" ty="0" sx="55000" sy="55000" flip="none" algn="tl"/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400"/>
              <a:buFont typeface="Libre Baskerville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10800000" flipH="1">
            <a:off x="69412" y="2376830"/>
            <a:ext cx="9013515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" name="Google Shape;48;p5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SzPts val="1360"/>
              <a:buFont typeface="Libre Baskerville"/>
              <a:buNone/>
              <a:defRPr sz="1600"/>
            </a:lvl1pPr>
            <a:lvl2pPr marL="914400" lvl="1" indent="-293369" algn="l">
              <a:spcBef>
                <a:spcPts val="37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0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0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0"/>
              </a:spcBef>
              <a:spcAft>
                <a:spcPts val="0"/>
              </a:spcAft>
              <a:buSzPts val="900"/>
              <a:buFont typeface="Libre Baskerville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sldNum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0"/>
          <p:cNvSpPr/>
          <p:nvPr/>
        </p:nvSpPr>
        <p:spPr>
          <a:xfrm rot="10800000" flipH="1">
            <a:off x="68307" y="4683555"/>
            <a:ext cx="9006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Contents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Characteristics of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Types of digital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Sources of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Working with unstructured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Evolution and Definition of big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Characteristics and Need of big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Challenges of big data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Structured Data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914400" y="914400"/>
            <a:ext cx="77724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Organized form (rows and columns), easily used by computer programs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Relationships exist between entities of  data such as classes and objects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Ex: Data stored in databases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Sources of structured data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Databases such as Oracle,DB2,Teradata,MySQL,PostgreSQL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Spreadsheets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OLTP systems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Ease of working with structured data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533400" y="2438400"/>
            <a:ext cx="3962400" cy="1676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Ease with structured data</a:t>
            </a: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562600" y="990600"/>
            <a:ext cx="2971800" cy="762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Input/update/delete</a:t>
            </a:r>
            <a:endParaRPr sz="1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5638800" y="1905000"/>
            <a:ext cx="2971800" cy="685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Security</a:t>
            </a:r>
            <a:endParaRPr sz="2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715000" y="2667000"/>
            <a:ext cx="2971800" cy="685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Indexing/Searching</a:t>
            </a:r>
            <a:endParaRPr sz="20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5638800" y="3581400"/>
            <a:ext cx="2971800" cy="9906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Scalability</a:t>
            </a:r>
            <a:endParaRPr sz="2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5410200" y="4800600"/>
            <a:ext cx="2971800" cy="762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Transaction Processing</a:t>
            </a:r>
            <a:endParaRPr sz="2800" b="0" i="0" u="none" strike="noStrike" cap="non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79" name="Google Shape;179;p23"/>
          <p:cNvCxnSpPr>
            <a:endCxn id="174" idx="2"/>
          </p:cNvCxnSpPr>
          <p:nvPr/>
        </p:nvCxnSpPr>
        <p:spPr>
          <a:xfrm rot="10800000" flipH="1">
            <a:off x="4495800" y="1371600"/>
            <a:ext cx="1066800" cy="16764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23"/>
          <p:cNvCxnSpPr>
            <a:endCxn id="175" idx="2"/>
          </p:cNvCxnSpPr>
          <p:nvPr/>
        </p:nvCxnSpPr>
        <p:spPr>
          <a:xfrm rot="10800000" flipH="1">
            <a:off x="4495800" y="2247900"/>
            <a:ext cx="1143000" cy="8763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23"/>
          <p:cNvCxnSpPr>
            <a:stCxn id="173" idx="3"/>
            <a:endCxn id="176" idx="2"/>
          </p:cNvCxnSpPr>
          <p:nvPr/>
        </p:nvCxnSpPr>
        <p:spPr>
          <a:xfrm rot="10800000" flipH="1">
            <a:off x="4495800" y="3009900"/>
            <a:ext cx="1219200" cy="2667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23"/>
          <p:cNvCxnSpPr>
            <a:stCxn id="173" idx="3"/>
            <a:endCxn id="177" idx="2"/>
          </p:cNvCxnSpPr>
          <p:nvPr/>
        </p:nvCxnSpPr>
        <p:spPr>
          <a:xfrm>
            <a:off x="4495800" y="3276600"/>
            <a:ext cx="1143000" cy="8001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23"/>
          <p:cNvCxnSpPr>
            <a:stCxn id="173" idx="3"/>
          </p:cNvCxnSpPr>
          <p:nvPr/>
        </p:nvCxnSpPr>
        <p:spPr>
          <a:xfrm>
            <a:off x="4495800" y="3276600"/>
            <a:ext cx="1066800" cy="21336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Semi structured data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914400" y="10668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609600" y="914400"/>
            <a:ext cx="3733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 confirm to the data model and Uses tags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91" name="Google Shape;191;p24"/>
          <p:cNvCxnSpPr/>
          <p:nvPr/>
        </p:nvCxnSpPr>
        <p:spPr>
          <a:xfrm rot="-5400000">
            <a:off x="3276600" y="2209800"/>
            <a:ext cx="2209800" cy="8382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4"/>
          <p:cNvCxnSpPr>
            <a:stCxn id="193" idx="3"/>
            <a:endCxn id="194" idx="1"/>
          </p:cNvCxnSpPr>
          <p:nvPr/>
        </p:nvCxnSpPr>
        <p:spPr>
          <a:xfrm>
            <a:off x="3962400" y="3848100"/>
            <a:ext cx="838200" cy="6858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5" name="Google Shape;195;p24"/>
          <p:cNvGrpSpPr/>
          <p:nvPr/>
        </p:nvGrpSpPr>
        <p:grpSpPr>
          <a:xfrm>
            <a:off x="838200" y="1143000"/>
            <a:ext cx="7315200" cy="5715000"/>
            <a:chOff x="838200" y="1143000"/>
            <a:chExt cx="7315200" cy="5715000"/>
          </a:xfrm>
        </p:grpSpPr>
        <p:sp>
          <p:nvSpPr>
            <p:cNvPr id="193" name="Google Shape;193;p24"/>
            <p:cNvSpPr/>
            <p:nvPr/>
          </p:nvSpPr>
          <p:spPr>
            <a:xfrm>
              <a:off x="838200" y="3429000"/>
              <a:ext cx="3124200" cy="8382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Semi-structured Data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800600" y="1143000"/>
              <a:ext cx="3352800" cy="1143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Inconsistent Structure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800600" y="2590800"/>
              <a:ext cx="3352800" cy="1143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Self-describing (label/value pairs)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800600" y="3962400"/>
              <a:ext cx="3352800" cy="1143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Often schema information is blended with data values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4800600" y="5257800"/>
              <a:ext cx="3352800" cy="1143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object may have different attributes not known beforehand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199" name="Google Shape;199;p24"/>
            <p:cNvCxnSpPr>
              <a:stCxn id="193" idx="3"/>
              <a:endCxn id="197" idx="1"/>
            </p:cNvCxnSpPr>
            <p:nvPr/>
          </p:nvCxnSpPr>
          <p:spPr>
            <a:xfrm rot="10800000" flipH="1">
              <a:off x="3962400" y="3162300"/>
              <a:ext cx="838200" cy="6858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24"/>
            <p:cNvCxnSpPr/>
            <p:nvPr/>
          </p:nvCxnSpPr>
          <p:spPr>
            <a:xfrm rot="-5400000" flipH="1">
              <a:off x="3581400" y="4419600"/>
              <a:ext cx="1600200" cy="8382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1" name="Google Shape;201;p24"/>
            <p:cNvSpPr txBox="1"/>
            <p:nvPr/>
          </p:nvSpPr>
          <p:spPr>
            <a:xfrm>
              <a:off x="914400" y="6211669"/>
              <a:ext cx="662123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Characteristics of semi-structured data</a:t>
              </a:r>
              <a:endPara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sz="4400"/>
              <a:t>Sources of semi structured data</a:t>
            </a:r>
            <a:endParaRPr sz="4400"/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XML 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Other markup languages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JSON(Java Script Object Notation)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Unstructured data 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Sources of unstructured data</a:t>
            </a:r>
            <a:endParaRPr/>
          </a:p>
        </p:txBody>
      </p:sp>
      <p:grpSp>
        <p:nvGrpSpPr>
          <p:cNvPr id="214" name="Google Shape;214;p26"/>
          <p:cNvGrpSpPr/>
          <p:nvPr/>
        </p:nvGrpSpPr>
        <p:grpSpPr>
          <a:xfrm>
            <a:off x="1447800" y="457200"/>
            <a:ext cx="7315200" cy="6400800"/>
            <a:chOff x="1447800" y="457200"/>
            <a:chExt cx="7315200" cy="6400800"/>
          </a:xfrm>
        </p:grpSpPr>
        <p:sp>
          <p:nvSpPr>
            <p:cNvPr id="215" name="Google Shape;215;p26"/>
            <p:cNvSpPr/>
            <p:nvPr/>
          </p:nvSpPr>
          <p:spPr>
            <a:xfrm>
              <a:off x="1447800" y="3886200"/>
              <a:ext cx="2971800" cy="914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Unstructured data</a:t>
              </a:r>
              <a:endParaRPr sz="3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486400" y="4572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Social Media Data</a:t>
              </a:r>
              <a:endParaRPr sz="2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791200" y="59436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Body of email</a:t>
              </a:r>
              <a:endParaRPr sz="2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867400" y="51054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Audios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6019800" y="14478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Web pages</a:t>
              </a:r>
              <a:endParaRPr sz="3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172200" y="38100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Freeform text</a:t>
              </a:r>
              <a:endParaRPr sz="2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096000" y="25146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Images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581400" y="5943600"/>
              <a:ext cx="2590800" cy="91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Text messages/ chats</a:t>
              </a:r>
              <a:endParaRPr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223" name="Google Shape;223;p26"/>
            <p:cNvCxnSpPr>
              <a:endCxn id="216" idx="2"/>
            </p:cNvCxnSpPr>
            <p:nvPr/>
          </p:nvCxnSpPr>
          <p:spPr>
            <a:xfrm rot="10800000" flipH="1">
              <a:off x="4419600" y="914400"/>
              <a:ext cx="1066800" cy="32004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4419600" y="4648200"/>
              <a:ext cx="1447800" cy="7620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6"/>
            <p:cNvCxnSpPr>
              <a:endCxn id="220" idx="2"/>
            </p:cNvCxnSpPr>
            <p:nvPr/>
          </p:nvCxnSpPr>
          <p:spPr>
            <a:xfrm rot="10800000" flipH="1">
              <a:off x="4343400" y="4267200"/>
              <a:ext cx="1828800" cy="3048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6"/>
            <p:cNvCxnSpPr/>
            <p:nvPr/>
          </p:nvCxnSpPr>
          <p:spPr>
            <a:xfrm rot="10800000" flipH="1">
              <a:off x="4419600" y="2895600"/>
              <a:ext cx="1676400" cy="16002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6"/>
            <p:cNvCxnSpPr>
              <a:endCxn id="219" idx="2"/>
            </p:cNvCxnSpPr>
            <p:nvPr/>
          </p:nvCxnSpPr>
          <p:spPr>
            <a:xfrm rot="10800000" flipH="1">
              <a:off x="4419600" y="1905000"/>
              <a:ext cx="1600200" cy="25908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6"/>
            <p:cNvCxnSpPr>
              <a:endCxn id="217" idx="1"/>
            </p:cNvCxnSpPr>
            <p:nvPr/>
          </p:nvCxnSpPr>
          <p:spPr>
            <a:xfrm>
              <a:off x="4343314" y="4800711"/>
              <a:ext cx="1827300" cy="12768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26"/>
            <p:cNvCxnSpPr/>
            <p:nvPr/>
          </p:nvCxnSpPr>
          <p:spPr>
            <a:xfrm rot="-5400000" flipH="1">
              <a:off x="4114800" y="5029199"/>
              <a:ext cx="1143003" cy="533401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Working with unstructured data</a:t>
            </a:r>
            <a:br>
              <a:rPr lang="en-US" sz="3600"/>
            </a:br>
            <a:endParaRPr sz="3600"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62000" y="914400"/>
            <a:ext cx="8382000" cy="5181600"/>
            <a:chOff x="762000" y="914400"/>
            <a:chExt cx="8382000" cy="5181600"/>
          </a:xfrm>
        </p:grpSpPr>
        <p:sp>
          <p:nvSpPr>
            <p:cNvPr id="236" name="Google Shape;236;p27"/>
            <p:cNvSpPr/>
            <p:nvPr/>
          </p:nvSpPr>
          <p:spPr>
            <a:xfrm flipH="1">
              <a:off x="762000" y="2819400"/>
              <a:ext cx="4038600" cy="1524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Dealing with unstructured data</a:t>
              </a:r>
              <a:endParaRPr sz="2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791200" y="914400"/>
              <a:ext cx="3048000" cy="914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Mining</a:t>
              </a:r>
              <a:endParaRPr sz="4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791200" y="1981200"/>
              <a:ext cx="3124200" cy="914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Natural Language Processing(NLP)</a:t>
              </a:r>
              <a:endParaRPr sz="2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791200" y="3276600"/>
              <a:ext cx="3352800" cy="10668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Text Analysis</a:t>
              </a:r>
              <a:endParaRPr sz="3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715000" y="5181600"/>
              <a:ext cx="3352800" cy="914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Noisy Text Analysis</a:t>
              </a:r>
              <a:endParaRPr sz="3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241" name="Google Shape;241;p27"/>
            <p:cNvCxnSpPr>
              <a:endCxn id="237" idx="1"/>
            </p:cNvCxnSpPr>
            <p:nvPr/>
          </p:nvCxnSpPr>
          <p:spPr>
            <a:xfrm rot="10800000" flipH="1">
              <a:off x="4800600" y="1371600"/>
              <a:ext cx="990600" cy="19050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27"/>
            <p:cNvCxnSpPr>
              <a:stCxn id="236" idx="1"/>
            </p:cNvCxnSpPr>
            <p:nvPr/>
          </p:nvCxnSpPr>
          <p:spPr>
            <a:xfrm rot="10800000" flipH="1">
              <a:off x="4800600" y="2362200"/>
              <a:ext cx="1066800" cy="12192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27"/>
            <p:cNvCxnSpPr>
              <a:stCxn id="236" idx="1"/>
              <a:endCxn id="239" idx="1"/>
            </p:cNvCxnSpPr>
            <p:nvPr/>
          </p:nvCxnSpPr>
          <p:spPr>
            <a:xfrm>
              <a:off x="4800600" y="3581400"/>
              <a:ext cx="990600" cy="2286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27"/>
            <p:cNvCxnSpPr>
              <a:endCxn id="240" idx="1"/>
            </p:cNvCxnSpPr>
            <p:nvPr/>
          </p:nvCxnSpPr>
          <p:spPr>
            <a:xfrm>
              <a:off x="4724400" y="38862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rgbClr val="AE350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Evolution and Definition of big data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914400" y="9906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0600"/>
            <a:ext cx="91440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857232"/>
            <a:ext cx="762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>
            <a:off x="0" y="0"/>
            <a:ext cx="5643602" cy="407196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Tera bytes or petabyttes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71472" y="2500306"/>
            <a:ext cx="5643602" cy="407196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Today’s a BIG may be tomorrow’s NORMAL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500398" y="571480"/>
            <a:ext cx="5643602" cy="407196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Anything beyond the human &amp; technical infrasture needed to support storage, processing and anlysis.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l="18145" r="18345" b="9844"/>
          <a:stretch/>
        </p:blipFill>
        <p:spPr>
          <a:xfrm>
            <a:off x="1571604" y="2714620"/>
            <a:ext cx="6429420" cy="414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Definition of Big Data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High Volume , High velocity , High variety of data is processed by cost-effective innovative forms of information processing to get enhanced insight and decision making.</a:t>
            </a:r>
            <a:endParaRPr/>
          </a:p>
          <a:p>
            <a:pPr marL="274320" lvl="0" indent="-133985" algn="just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Characteristics of big data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Big data is data that big in</a:t>
            </a:r>
            <a:endParaRPr/>
          </a:p>
          <a:p>
            <a:pPr marL="548640" lvl="1" indent="-228599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2720"/>
              <a:buFont typeface="Arial"/>
              <a:buChar char="•"/>
            </a:pPr>
            <a:r>
              <a:rPr lang="en-US" sz="3200"/>
              <a:t>Volume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Velocity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Variety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Veracity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Validity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Volatility</a:t>
            </a:r>
            <a:endParaRPr/>
          </a:p>
          <a:p>
            <a:pPr marL="548640" lvl="1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3060"/>
              <a:buFont typeface="Arial"/>
              <a:buChar char="•"/>
            </a:pPr>
            <a:r>
              <a:rPr lang="en-US" sz="3600"/>
              <a:t>Variability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81000" y="1143000"/>
            <a:ext cx="8305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Data are raw facts and figures that on their own have no meaning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These can be any alphanumeric characters i.e. text, numbers, symbols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Data Examples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Yes, Yes, No, Yes, No, Yes, No, Yes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42, 63, 96, 74, 56, 86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51017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None of the above data sets have any meaning until they are given a </a:t>
            </a:r>
            <a:r>
              <a:rPr lang="en-US" sz="2800" b="1"/>
              <a:t>CONTEXT</a:t>
            </a:r>
            <a:r>
              <a:rPr lang="en-US" sz="2800" b="1">
                <a:solidFill>
                  <a:schemeClr val="dk2"/>
                </a:solidFill>
              </a:rPr>
              <a:t> </a:t>
            </a:r>
            <a:r>
              <a:rPr lang="en-US" sz="2800"/>
              <a:t>and</a:t>
            </a:r>
            <a:r>
              <a:rPr lang="en-US" sz="2800" b="1">
                <a:solidFill>
                  <a:schemeClr val="dk2"/>
                </a:solidFill>
              </a:rPr>
              <a:t> </a:t>
            </a:r>
            <a:r>
              <a:rPr lang="en-US" sz="2800" b="1"/>
              <a:t>PROCESSED</a:t>
            </a:r>
            <a:r>
              <a:rPr lang="en-US" sz="2800" b="1">
                <a:solidFill>
                  <a:schemeClr val="dk2"/>
                </a:solidFill>
              </a:rPr>
              <a:t> </a:t>
            </a:r>
            <a:r>
              <a:rPr lang="en-US" sz="2800"/>
              <a:t>into a useable form</a:t>
            </a:r>
            <a:endParaRPr sz="2800"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Big Data characteristics</a:t>
            </a:r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3740"/>
              <a:buChar char="⚫"/>
            </a:pPr>
            <a:r>
              <a:rPr lang="en-US" sz="4400"/>
              <a:t>Volume : From bits to bytes, peta bytes and exa bytes.</a:t>
            </a:r>
            <a:endParaRPr/>
          </a:p>
          <a:p>
            <a:pPr marL="274320" lvl="0" indent="-274320" algn="just" rtl="0">
              <a:spcBef>
                <a:spcPts val="580"/>
              </a:spcBef>
              <a:spcAft>
                <a:spcPts val="0"/>
              </a:spcAft>
              <a:buSzPts val="3740"/>
              <a:buChar char="⚫"/>
            </a:pPr>
            <a:r>
              <a:rPr lang="en-US" sz="4400"/>
              <a:t>Velocity: Batch -&gt; periodic -&gt;Near Real Time -&gt; Real-Time Processing.</a:t>
            </a:r>
            <a:endParaRPr/>
          </a:p>
          <a:p>
            <a:pPr marL="274320" lvl="0" indent="-274320" algn="just" rtl="0">
              <a:spcBef>
                <a:spcPts val="580"/>
              </a:spcBef>
              <a:spcAft>
                <a:spcPts val="0"/>
              </a:spcAft>
              <a:buSzPts val="3740"/>
              <a:buChar char="⚫"/>
            </a:pPr>
            <a:r>
              <a:rPr lang="en-US" sz="4400"/>
              <a:t>Variety: Variety deals with a wide range of data types and sources of data.</a:t>
            </a:r>
            <a:endParaRPr/>
          </a:p>
          <a:p>
            <a:pPr marL="274320" lvl="0" indent="-36829" algn="just" rtl="0">
              <a:spcBef>
                <a:spcPts val="580"/>
              </a:spcBef>
              <a:spcAft>
                <a:spcPts val="0"/>
              </a:spcAft>
              <a:buSzPts val="3740"/>
              <a:buNone/>
            </a:pPr>
            <a:endParaRPr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Characteristics of data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3400"/>
              <a:buChar char="⚫"/>
            </a:pPr>
            <a:r>
              <a:rPr lang="en-US" sz="4000"/>
              <a:t>Veracity: Veracity refers to biases, noise and abnormality in data.</a:t>
            </a:r>
            <a:endParaRPr/>
          </a:p>
          <a:p>
            <a:pPr marL="274320" lvl="0" indent="-274320" algn="just" rtl="0">
              <a:spcBef>
                <a:spcPts val="580"/>
              </a:spcBef>
              <a:spcAft>
                <a:spcPts val="0"/>
              </a:spcAft>
              <a:buSzPts val="3400"/>
              <a:buChar char="⚫"/>
            </a:pPr>
            <a:r>
              <a:rPr lang="en-US" sz="4000"/>
              <a:t>Validity: Validity refers to the accuracy and correctness of the data.</a:t>
            </a:r>
            <a:endParaRPr/>
          </a:p>
          <a:p>
            <a:pPr marL="274320" lvl="0" indent="-274320" algn="just" rtl="0">
              <a:spcBef>
                <a:spcPts val="580"/>
              </a:spcBef>
              <a:spcAft>
                <a:spcPts val="0"/>
              </a:spcAft>
              <a:buSzPts val="3400"/>
              <a:buChar char="⚫"/>
            </a:pPr>
            <a:r>
              <a:rPr lang="en-US" sz="4000"/>
              <a:t>Volatility: Volatility deals with how long data is valid?</a:t>
            </a:r>
            <a:endParaRPr/>
          </a:p>
          <a:p>
            <a:pPr marL="274320" lvl="0" indent="-274320" algn="just" rtl="0">
              <a:spcBef>
                <a:spcPts val="580"/>
              </a:spcBef>
              <a:spcAft>
                <a:spcPts val="0"/>
              </a:spcAft>
              <a:buSzPts val="3400"/>
              <a:buChar char="⚫"/>
            </a:pPr>
            <a:r>
              <a:rPr lang="en-US" sz="4000"/>
              <a:t>Variability: Data flows can be highly inconsistent with periodic peaks.</a:t>
            </a:r>
            <a:endParaRPr/>
          </a:p>
          <a:p>
            <a:pPr marL="274320" lvl="0" indent="-58420" algn="just" rtl="0">
              <a:spcBef>
                <a:spcPts val="580"/>
              </a:spcBef>
              <a:spcAft>
                <a:spcPts val="0"/>
              </a:spcAft>
              <a:buSzPts val="3400"/>
              <a:buNone/>
            </a:pP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8600"/>
            <a:ext cx="7620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3400"/>
            <a:ext cx="8839200" cy="55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Need of big data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23190" algn="l" rtl="0">
              <a:spcBef>
                <a:spcPts val="0"/>
              </a:spcBef>
              <a:spcAft>
                <a:spcPts val="0"/>
              </a:spcAft>
              <a:buSzPts val="2380"/>
              <a:buNone/>
            </a:pPr>
            <a:endParaRPr sz="280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More data 🡪 More accurate analysis 🡪 Greater confidence in decision making🡪 Greater official efficiency, cost reduction, time reduction, new product development, and optimized offerings, etc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Challenges of big data</a:t>
            </a:r>
            <a:br>
              <a:rPr lang="en-US" sz="3600" b="1">
                <a:solidFill>
                  <a:schemeClr val="dk1"/>
                </a:solidFill>
              </a:rPr>
            </a:br>
            <a:endParaRPr sz="3600" b="1">
              <a:solidFill>
                <a:schemeClr val="dk1"/>
              </a:solidFill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914400"/>
            <a:ext cx="8458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080"/>
              <a:buNone/>
            </a:pPr>
            <a:r>
              <a:rPr lang="en-US" sz="4800" b="1">
                <a:solidFill>
                  <a:schemeClr val="dk1"/>
                </a:solidFill>
              </a:rPr>
              <a:t>BIG DATA ANALYTICS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ibre Franklin"/>
              <a:buNone/>
            </a:pPr>
            <a:r>
              <a:rPr lang="en-US"/>
              <a:t>UNIT-1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Overview of business intelligence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Data science and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Meaning and Characteristics of big data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Need of big data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Classification of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Challenges to big data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Importance of big data analytics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Basic terminologies in big data environment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What is Business Intelligence?</a:t>
            </a:r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7772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Font typeface="Libre Baskerville"/>
              <a:buNone/>
            </a:pPr>
            <a:r>
              <a:rPr lang="en-US"/>
              <a:t>Business Intelligence enables the business to make intelligent, fact-based decisions</a:t>
            </a:r>
            <a:br>
              <a:rPr lang="en-US"/>
            </a:b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228600" y="2590800"/>
            <a:ext cx="1752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Aggregate Data</a:t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457200" y="3429000"/>
            <a:ext cx="1143000" cy="1066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152400" y="4648200"/>
            <a:ext cx="1752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Database, Data Mart, Data Warehouse, ETL Tools, Integration Tools</a:t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2438400" y="2514600"/>
            <a:ext cx="1752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Data</a:t>
            </a:r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4495800" y="2514600"/>
            <a:ext cx="1752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Enrich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</a:t>
            </a:r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6781800" y="2590800"/>
            <a:ext cx="17526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Inform a Decision</a:t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2286000" y="4648200"/>
            <a:ext cx="1752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Reporting Tools, Dashboards, Static Reports, Mobile Reporting, OLAP Cubes</a:t>
            </a:r>
            <a:endParaRPr/>
          </a:p>
        </p:txBody>
      </p:sp>
      <p:sp>
        <p:nvSpPr>
          <p:cNvPr id="333" name="Google Shape;333;p40"/>
          <p:cNvSpPr txBox="1"/>
          <p:nvPr/>
        </p:nvSpPr>
        <p:spPr>
          <a:xfrm>
            <a:off x="4495800" y="4495800"/>
            <a:ext cx="17526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Context to Create Information, Descriptive Statistics, Benchmarks, Variance to Plan </a:t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7086600" y="4648200"/>
            <a:ext cx="175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Decisions are Fact-based and Data-driven</a:t>
            </a:r>
            <a:endParaRPr/>
          </a:p>
        </p:txBody>
      </p:sp>
      <p:pic>
        <p:nvPicPr>
          <p:cNvPr id="335" name="Google Shape;335;p40" descr="kpidashboar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3276600"/>
            <a:ext cx="1143000" cy="122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 descr="statisti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276600"/>
            <a:ext cx="1479550" cy="104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 descr="decision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400" y="3352800"/>
            <a:ext cx="1152525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40"/>
          <p:cNvCxnSpPr/>
          <p:nvPr/>
        </p:nvCxnSpPr>
        <p:spPr>
          <a:xfrm>
            <a:off x="1828800" y="3810000"/>
            <a:ext cx="639763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9" name="Google Shape;339;p40"/>
          <p:cNvCxnSpPr/>
          <p:nvPr/>
        </p:nvCxnSpPr>
        <p:spPr>
          <a:xfrm>
            <a:off x="3886200" y="3810000"/>
            <a:ext cx="639762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0" name="Google Shape;340;p40"/>
          <p:cNvCxnSpPr/>
          <p:nvPr/>
        </p:nvCxnSpPr>
        <p:spPr>
          <a:xfrm>
            <a:off x="6324600" y="3733800"/>
            <a:ext cx="639763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3600" b="1"/>
              <a:t>Business Intelligence (BI) Tools</a:t>
            </a:r>
            <a:br>
              <a:rPr lang="en-US" sz="3600"/>
            </a:br>
            <a:endParaRPr sz="3600"/>
          </a:p>
        </p:txBody>
      </p:sp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Data Sources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Data Warehousing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OLAP (Online Analytical Processing)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Data Mining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Regression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Predicting Customer Behavior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cloud technology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mobile BI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visual analytics.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Market Basket Analytics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Text Analytics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Char char="⚫"/>
            </a:pPr>
            <a:r>
              <a:rPr lang="en-US" sz="2405"/>
              <a:t>Customer Segmentation/Clustering</a:t>
            </a:r>
            <a:endParaRPr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7772400" cy="8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Data Into Information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914400" y="1143000"/>
            <a:ext cx="77724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To achieve its aims the organisation will need to </a:t>
            </a:r>
            <a:r>
              <a:rPr lang="en-US" b="1">
                <a:solidFill>
                  <a:schemeClr val="dk2"/>
                </a:solidFill>
              </a:rPr>
              <a:t>process</a:t>
            </a:r>
            <a:r>
              <a:rPr lang="en-US"/>
              <a:t> data into information.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Data needs to be turned into meaningful information and presented in its most useful format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Data must be processed in a </a:t>
            </a:r>
            <a:r>
              <a:rPr lang="en-US" b="1">
                <a:solidFill>
                  <a:schemeClr val="dk2"/>
                </a:solidFill>
              </a:rPr>
              <a:t>context</a:t>
            </a:r>
            <a:r>
              <a:rPr lang="en-US"/>
              <a:t> in order to give it meaning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Information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Data that has been processed within  a context to give it meaning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Examples: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5/10/07 The date of your final exam.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51,007 The average starting salary of an employee.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51007  Zip code of Bronson Iowa.</a:t>
            </a:r>
            <a:endParaRPr/>
          </a:p>
          <a:p>
            <a:pPr marL="548640" lvl="1" indent="-99059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b="1"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>
            <a:spLocks noGrp="1"/>
          </p:cNvSpPr>
          <p:nvPr>
            <p:ph type="sldNum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63" y="3581400"/>
            <a:ext cx="9148763" cy="15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381000" y="304800"/>
            <a:ext cx="830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Amazon.com and NetFlix</a:t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533400" y="1295400"/>
            <a:ext cx="80010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Collaborative Filtering </a:t>
            </a:r>
            <a:r>
              <a:rPr lang="en-US" sz="32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tries to predict other items a customer may want to purchase based on what’s in their shopping cart and the purchasing behaviors of other customers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>
            <a:spLocks noGrp="1"/>
          </p:cNvSpPr>
          <p:nvPr>
            <p:ph type="sldNum" idx="12"/>
          </p:nvPr>
        </p:nvSpPr>
        <p:spPr>
          <a:xfrm>
            <a:off x="685800" y="6248400"/>
            <a:ext cx="1905000" cy="457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60" name="Google Shape;360;p43" descr="Clarabridge%20Professional_text%20analytic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775" y="2590800"/>
            <a:ext cx="7112000" cy="1371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1" name="Google Shape;361;p43"/>
          <p:cNvSpPr txBox="1"/>
          <p:nvPr/>
        </p:nvSpPr>
        <p:spPr>
          <a:xfrm>
            <a:off x="2743200" y="1676400"/>
            <a:ext cx="15240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Sat Survey Comments</a:t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152400" y="304800"/>
            <a:ext cx="82296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C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Unstructured Text Processing</a:t>
            </a:r>
            <a:endParaRPr/>
          </a:p>
        </p:txBody>
      </p:sp>
      <p:cxnSp>
        <p:nvCxnSpPr>
          <p:cNvPr id="363" name="Google Shape;363;p43"/>
          <p:cNvCxnSpPr>
            <a:stCxn id="364" idx="2"/>
          </p:cNvCxnSpPr>
          <p:nvPr/>
        </p:nvCxnSpPr>
        <p:spPr>
          <a:xfrm flipH="1">
            <a:off x="2132100" y="1498600"/>
            <a:ext cx="1500" cy="10905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4" name="Google Shape;364;p43"/>
          <p:cNvSpPr txBox="1"/>
          <p:nvPr/>
        </p:nvSpPr>
        <p:spPr>
          <a:xfrm>
            <a:off x="1371600" y="9144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Facebook Page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304800" y="5029200"/>
            <a:ext cx="1828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Blogs</a:t>
            </a:r>
            <a:endParaRPr/>
          </a:p>
        </p:txBody>
      </p:sp>
      <p:cxnSp>
        <p:nvCxnSpPr>
          <p:cNvPr id="366" name="Google Shape;366;p43"/>
          <p:cNvCxnSpPr/>
          <p:nvPr/>
        </p:nvCxnSpPr>
        <p:spPr>
          <a:xfrm rot="-5400000" flipH="1">
            <a:off x="1257300" y="2171700"/>
            <a:ext cx="457200" cy="381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7" name="Google Shape;367;p43"/>
          <p:cNvSpPr txBox="1"/>
          <p:nvPr/>
        </p:nvSpPr>
        <p:spPr>
          <a:xfrm>
            <a:off x="0" y="3886200"/>
            <a:ext cx="15240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Competitors’ Facebook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Pages</a:t>
            </a:r>
            <a:endParaRPr/>
          </a:p>
        </p:txBody>
      </p:sp>
      <p:cxnSp>
        <p:nvCxnSpPr>
          <p:cNvPr id="368" name="Google Shape;368;p43"/>
          <p:cNvCxnSpPr/>
          <p:nvPr/>
        </p:nvCxnSpPr>
        <p:spPr>
          <a:xfrm rot="10800000" flipH="1">
            <a:off x="1143000" y="3505200"/>
            <a:ext cx="457200" cy="381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9" name="Google Shape;369;p43"/>
          <p:cNvCxnSpPr>
            <a:stCxn id="365" idx="0"/>
          </p:cNvCxnSpPr>
          <p:nvPr/>
        </p:nvCxnSpPr>
        <p:spPr>
          <a:xfrm rot="10800000" flipH="1">
            <a:off x="1219200" y="3962400"/>
            <a:ext cx="381000" cy="10668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0" name="Google Shape;370;p43"/>
          <p:cNvSpPr txBox="1"/>
          <p:nvPr/>
        </p:nvSpPr>
        <p:spPr>
          <a:xfrm>
            <a:off x="2895600" y="4267200"/>
            <a:ext cx="19812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 Web Sites,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Discussion Boards, Product Reviews</a:t>
            </a:r>
            <a:endParaRPr/>
          </a:p>
        </p:txBody>
      </p:sp>
      <p:cxnSp>
        <p:nvCxnSpPr>
          <p:cNvPr id="371" name="Google Shape;371;p43"/>
          <p:cNvCxnSpPr/>
          <p:nvPr/>
        </p:nvCxnSpPr>
        <p:spPr>
          <a:xfrm rot="5400000" flipH="1">
            <a:off x="2514600" y="4038600"/>
            <a:ext cx="533400" cy="381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2" name="Google Shape;372;p43"/>
          <p:cNvCxnSpPr/>
          <p:nvPr/>
        </p:nvCxnSpPr>
        <p:spPr>
          <a:xfrm rot="5400000">
            <a:off x="7620001" y="4495800"/>
            <a:ext cx="1066800" cy="3175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3" name="Google Shape;373;p43"/>
          <p:cNvSpPr txBox="1"/>
          <p:nvPr/>
        </p:nvSpPr>
        <p:spPr>
          <a:xfrm>
            <a:off x="7391400" y="5029200"/>
            <a:ext cx="15240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Alerts,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Real-time Action</a:t>
            </a:r>
            <a:endParaRPr/>
          </a:p>
        </p:txBody>
      </p:sp>
      <p:sp>
        <p:nvSpPr>
          <p:cNvPr id="374" name="Google Shape;374;p43"/>
          <p:cNvSpPr txBox="1"/>
          <p:nvPr/>
        </p:nvSpPr>
        <p:spPr>
          <a:xfrm>
            <a:off x="381000" y="1524000"/>
            <a:ext cx="1219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Twitter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Page</a:t>
            </a:r>
            <a:endParaRPr/>
          </a:p>
        </p:txBody>
      </p:sp>
      <p:cxnSp>
        <p:nvCxnSpPr>
          <p:cNvPr id="375" name="Google Shape;375;p43"/>
          <p:cNvCxnSpPr/>
          <p:nvPr/>
        </p:nvCxnSpPr>
        <p:spPr>
          <a:xfrm>
            <a:off x="1066800" y="3048000"/>
            <a:ext cx="533400" cy="1588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6" name="Google Shape;376;p43"/>
          <p:cNvSpPr txBox="1"/>
          <p:nvPr/>
        </p:nvSpPr>
        <p:spPr>
          <a:xfrm>
            <a:off x="3657600" y="2667000"/>
            <a:ext cx="9144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Services</a:t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200400" y="3124200"/>
            <a:ext cx="762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Quality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3886200" y="312420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</a:t>
            </a:r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4343400" y="3124200"/>
            <a:ext cx="1143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Friendliness</a:t>
            </a:r>
            <a:endParaRPr/>
          </a:p>
        </p:txBody>
      </p:sp>
      <p:pic>
        <p:nvPicPr>
          <p:cNvPr id="380" name="Google Shape;380;p43" descr="person_working_on_a_pda_ipad_or_smartphon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4953000"/>
            <a:ext cx="587375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1219200" y="4648200"/>
            <a:ext cx="15240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Email</a:t>
            </a:r>
            <a:endParaRPr/>
          </a:p>
        </p:txBody>
      </p:sp>
      <p:cxnSp>
        <p:nvCxnSpPr>
          <p:cNvPr id="382" name="Google Shape;382;p43"/>
          <p:cNvCxnSpPr>
            <a:stCxn id="381" idx="0"/>
          </p:cNvCxnSpPr>
          <p:nvPr/>
        </p:nvCxnSpPr>
        <p:spPr>
          <a:xfrm rot="10800000" flipH="1">
            <a:off x="1981200" y="3963900"/>
            <a:ext cx="1500" cy="6843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3" name="Google Shape;383;p43"/>
          <p:cNvCxnSpPr/>
          <p:nvPr/>
        </p:nvCxnSpPr>
        <p:spPr>
          <a:xfrm rot="5400000" flipH="1">
            <a:off x="1866900" y="4381500"/>
            <a:ext cx="1295400" cy="4572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4" name="Google Shape;384;p43"/>
          <p:cNvSpPr txBox="1"/>
          <p:nvPr/>
        </p:nvSpPr>
        <p:spPr>
          <a:xfrm>
            <a:off x="2133600" y="5181600"/>
            <a:ext cx="1524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Adhoc Feedback</a:t>
            </a: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0" y="2438400"/>
            <a:ext cx="13716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Call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Center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Notes,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Voice</a:t>
            </a:r>
            <a:endParaRPr/>
          </a:p>
        </p:txBody>
      </p:sp>
      <p:cxnSp>
        <p:nvCxnSpPr>
          <p:cNvPr id="386" name="Google Shape;386;p43"/>
          <p:cNvCxnSpPr/>
          <p:nvPr/>
        </p:nvCxnSpPr>
        <p:spPr>
          <a:xfrm flipH="1">
            <a:off x="2514600" y="2209800"/>
            <a:ext cx="533400" cy="381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638" y="152400"/>
            <a:ext cx="7243762" cy="65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>
            <a:off x="6324600" y="3200400"/>
            <a:ext cx="914400" cy="152400"/>
          </a:xfrm>
          <a:prstGeom prst="rect">
            <a:avLst/>
          </a:prstGeom>
          <a:solidFill>
            <a:srgbClr val="FFFF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4800600" y="3352800"/>
            <a:ext cx="2209800" cy="152400"/>
          </a:xfrm>
          <a:prstGeom prst="rect">
            <a:avLst/>
          </a:prstGeom>
          <a:solidFill>
            <a:srgbClr val="FFFF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4572000" y="5486400"/>
            <a:ext cx="1066800" cy="152400"/>
          </a:xfrm>
          <a:prstGeom prst="rect">
            <a:avLst/>
          </a:prstGeom>
          <a:solidFill>
            <a:srgbClr val="FFFF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4572000" y="5334000"/>
            <a:ext cx="2743200" cy="152400"/>
          </a:xfrm>
          <a:prstGeom prst="rect">
            <a:avLst/>
          </a:prstGeom>
          <a:solidFill>
            <a:srgbClr val="FFFF00">
              <a:alpha val="4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304800" y="-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 u="sng">
                <a:solidFill>
                  <a:schemeClr val="dk1"/>
                </a:solidFill>
              </a:rPr>
              <a:t>Data Science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401" name="Google Shape;401;p45"/>
          <p:cNvSpPr txBox="1">
            <a:spLocks noGrp="1"/>
          </p:cNvSpPr>
          <p:nvPr>
            <p:ph type="body" idx="1"/>
          </p:nvPr>
        </p:nvSpPr>
        <p:spPr>
          <a:xfrm>
            <a:off x="914400" y="9906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Data science is the science of extracting knowledge from data</a:t>
            </a:r>
            <a:endParaRPr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 dirty="0"/>
              <a:t>					(Or)</a:t>
            </a:r>
            <a:endParaRPr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It is a science of drawing out hidden patterns amongst data using statistical techniques and information technology (machine learning, data engineering, probability models and pattern recognition)</a:t>
            </a:r>
            <a:endParaRPr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dirty="0"/>
          </a:p>
        </p:txBody>
      </p:sp>
      <p:grpSp>
        <p:nvGrpSpPr>
          <p:cNvPr id="402" name="Google Shape;402;p45"/>
          <p:cNvGrpSpPr/>
          <p:nvPr/>
        </p:nvGrpSpPr>
        <p:grpSpPr>
          <a:xfrm>
            <a:off x="5634789" y="3589421"/>
            <a:ext cx="4419600" cy="3581400"/>
            <a:chOff x="2362200" y="3276600"/>
            <a:chExt cx="4419600" cy="3581400"/>
          </a:xfrm>
        </p:grpSpPr>
        <p:sp>
          <p:nvSpPr>
            <p:cNvPr id="403" name="Google Shape;403;p45"/>
            <p:cNvSpPr/>
            <p:nvPr/>
          </p:nvSpPr>
          <p:spPr>
            <a:xfrm>
              <a:off x="2362200" y="4648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Technology Expertise</a:t>
              </a:r>
              <a:endParaRPr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3505200" y="3276600"/>
              <a:ext cx="2133600" cy="19812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Business Acumen</a:t>
              </a:r>
              <a:endParaRPr sz="1800" dirty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4495800" y="4876800"/>
              <a:ext cx="2286000" cy="19812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  Mathematics expertise</a:t>
              </a:r>
              <a:endParaRPr sz="1800" dirty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4038600" y="4800600"/>
              <a:ext cx="1219200" cy="12192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9934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science</a:t>
              </a:r>
              <a:endParaRPr sz="1800" dirty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228600" y="609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br>
              <a:rPr lang="en-US" sz="3600" b="1">
                <a:solidFill>
                  <a:schemeClr val="dk1"/>
                </a:solidFill>
              </a:rPr>
            </a:br>
            <a:br>
              <a:rPr lang="en-US" sz="3600" b="1">
                <a:solidFill>
                  <a:schemeClr val="dk1"/>
                </a:solidFill>
              </a:rPr>
            </a:br>
            <a:br>
              <a:rPr lang="en-US" sz="3600" b="1">
                <a:solidFill>
                  <a:schemeClr val="dk1"/>
                </a:solidFill>
              </a:rPr>
            </a:br>
            <a:r>
              <a:rPr lang="en-US" sz="3600" b="1">
                <a:solidFill>
                  <a:schemeClr val="dk1"/>
                </a:solidFill>
              </a:rPr>
              <a:t>Data Science use cases</a:t>
            </a:r>
            <a:br>
              <a:rPr lang="en-US" sz="3600"/>
            </a:br>
            <a:endParaRPr sz="3600"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914400" y="11430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3060"/>
              <a:buChar char="⚫"/>
            </a:pPr>
            <a:r>
              <a:rPr lang="en-US" sz="3600">
                <a:solidFill>
                  <a:srgbClr val="000000"/>
                </a:solidFill>
              </a:rPr>
              <a:t>Exploring Massive Datasets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Weather predictions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Oil drillings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Seismic activities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Financial frauds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Terrorist network and activities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Global economic impacts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Sensor logs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Social media analytics</a:t>
            </a:r>
            <a:endParaRPr/>
          </a:p>
          <a:p>
            <a:pPr marL="274320" lvl="0" indent="-80010" algn="l" rtl="0">
              <a:spcBef>
                <a:spcPts val="580"/>
              </a:spcBef>
              <a:spcAft>
                <a:spcPts val="0"/>
              </a:spcAft>
              <a:buSzPts val="3060"/>
              <a:buNone/>
            </a:pP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Data Science use cases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Manufacturing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Customer churn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Market basket analytics(associative mining)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Collaborative filtering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Regression analysis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Business Acumen Skills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4" name="Google Shape;424;p4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100"/>
              <a:buChar char="⚫"/>
            </a:pPr>
            <a:r>
              <a:rPr lang="en-US" sz="6000"/>
              <a:t>Understanding of domain</a:t>
            </a:r>
            <a:endParaRPr/>
          </a:p>
          <a:p>
            <a:pPr marL="274320" lvl="0" indent="-32385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5100"/>
              <a:buChar char="⚫"/>
            </a:pPr>
            <a:r>
              <a:rPr lang="en-US" sz="6000"/>
              <a:t>Business strategy</a:t>
            </a:r>
            <a:endParaRPr/>
          </a:p>
          <a:p>
            <a:pPr marL="274320" lvl="0" indent="-32385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5100"/>
              <a:buChar char="⚫"/>
            </a:pPr>
            <a:r>
              <a:rPr lang="en-US" sz="6000"/>
              <a:t>Problem solving</a:t>
            </a:r>
            <a:endParaRPr/>
          </a:p>
          <a:p>
            <a:pPr marL="274320" lvl="0" indent="-32385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5100"/>
              <a:buChar char="⚫"/>
            </a:pPr>
            <a:r>
              <a:rPr lang="en-US" sz="6000"/>
              <a:t>Communication</a:t>
            </a:r>
            <a:endParaRPr/>
          </a:p>
          <a:p>
            <a:pPr marL="274320" lvl="0" indent="-32385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5100"/>
              <a:buChar char="⚫"/>
            </a:pPr>
            <a:r>
              <a:rPr lang="en-US" sz="6000"/>
              <a:t>Presentation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Technology expertise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0" name="Google Shape;430;p49"/>
          <p:cNvSpPr txBox="1">
            <a:spLocks noGrp="1"/>
          </p:cNvSpPr>
          <p:nvPr>
            <p:ph type="body" idx="1"/>
          </p:nvPr>
        </p:nvSpPr>
        <p:spPr>
          <a:xfrm>
            <a:off x="357158" y="1000108"/>
            <a:ext cx="8329642" cy="53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Good database knowledge such as RDBMS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Good NoSQL database knowledge such as MongoDB, Cassandra, Hbase etc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Programming languages such as java, python, C++ etc.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Open source tools such as Hadoop</a:t>
            </a:r>
            <a:endParaRPr sz="320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Data warehousing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Data mining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Visualization such as Tableau, Flare, Google visualization APIs etc</a:t>
            </a:r>
            <a:endParaRPr/>
          </a:p>
          <a:p>
            <a:pPr marL="274320" lvl="0" indent="-101600" algn="l" rtl="0">
              <a:spcBef>
                <a:spcPts val="580"/>
              </a:spcBef>
              <a:spcAft>
                <a:spcPts val="0"/>
              </a:spcAft>
              <a:buSzPts val="2720"/>
              <a:buNone/>
            </a:pP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Mathematics expertise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6" name="Google Shape;436;p5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Mathematics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Statistics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Artificial Intelligence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Algorithms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Machine learning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Pattern recognition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Natural language processing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Data Science process is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2" name="Google Shape;442;p5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Collecting raw data from multiple disparate data sources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Processing the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Integrating the data and preparing clean datasets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Engaging in explorative data analysis using model and algorithms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Preparing presentations using data visualization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Communicating the findings to all stakeholders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Making faster and better decisions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Knowledge (insights)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914400" y="1371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lvl="1" indent="-228600" algn="l" rtl="0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Knowledge is the understanding of rules needed to interpret information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r>
              <a:rPr lang="en-US"/>
              <a:t>	</a:t>
            </a: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“…the capability of understanding the relationship between pieces of information and what to actually do with the information”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r>
              <a:rPr lang="en-US"/>
              <a:t>							-Debbie Jones 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r>
              <a:rPr lang="en-US"/>
              <a:t>Examples: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With that information DEO can allot  rooms for exams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Faculty can prepare question papers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Responsibilities of a data scientist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8" name="Google Shape;448;p5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Data Management: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Raw---&gt; relationships---&gt;preprocessing and further analysis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Analytical Techniques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Employs a blend of analytical techniques to Develop models 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Algorithms to understand data, interpret relationships and spot trends 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Business analysts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Able to apply domain knowledge to see results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Good presenter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communicator</a:t>
            </a:r>
            <a:endParaRPr/>
          </a:p>
          <a:p>
            <a:pPr marL="548640" lvl="1" indent="-99059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77724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240" b="1">
                <a:solidFill>
                  <a:schemeClr val="dk1"/>
                </a:solidFill>
              </a:rPr>
              <a:t>Meaning and Characteristics of BDA</a:t>
            </a:r>
            <a:br>
              <a:rPr lang="en-US" sz="3600"/>
            </a:br>
            <a:endParaRPr sz="3600"/>
          </a:p>
        </p:txBody>
      </p:sp>
      <p:pic>
        <p:nvPicPr>
          <p:cNvPr id="454" name="Google Shape;454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43000"/>
            <a:ext cx="83058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64" y="381000"/>
            <a:ext cx="8999236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Need of Big Data Analytics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0" name="Google Shape;470;p5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91465" algn="l" rtl="0">
              <a:spcBef>
                <a:spcPts val="0"/>
              </a:spcBef>
              <a:spcAft>
                <a:spcPts val="0"/>
              </a:spcAft>
              <a:buSzPts val="4590"/>
              <a:buChar char="⚫"/>
            </a:pPr>
            <a:r>
              <a:rPr lang="en-US" sz="3600" dirty="0"/>
              <a:t>Reactive – Business Intelligence</a:t>
            </a:r>
            <a:endParaRPr sz="3600" dirty="0"/>
          </a:p>
          <a:p>
            <a:pPr marL="274320" lvl="0" indent="-291465" algn="l" rtl="0">
              <a:spcBef>
                <a:spcPts val="580"/>
              </a:spcBef>
              <a:spcAft>
                <a:spcPts val="0"/>
              </a:spcAft>
              <a:buSzPts val="4590"/>
              <a:buChar char="⚫"/>
            </a:pPr>
            <a:r>
              <a:rPr lang="en-US" sz="3600" dirty="0"/>
              <a:t>Reactive-Big Data Analytics</a:t>
            </a:r>
            <a:endParaRPr sz="3600" dirty="0"/>
          </a:p>
          <a:p>
            <a:pPr marL="274320" lvl="0" indent="-291465" algn="l" rtl="0">
              <a:spcBef>
                <a:spcPts val="580"/>
              </a:spcBef>
              <a:spcAft>
                <a:spcPts val="0"/>
              </a:spcAft>
              <a:buSzPts val="4590"/>
              <a:buChar char="⚫"/>
            </a:pPr>
            <a:r>
              <a:rPr lang="en-US" sz="3600" dirty="0"/>
              <a:t>Proactive- Analytics</a:t>
            </a:r>
            <a:endParaRPr sz="3600" dirty="0"/>
          </a:p>
          <a:p>
            <a:pPr marL="274320" lvl="0" indent="-291465" algn="l" rtl="0">
              <a:spcBef>
                <a:spcPts val="580"/>
              </a:spcBef>
              <a:spcAft>
                <a:spcPts val="0"/>
              </a:spcAft>
              <a:buSzPts val="4590"/>
              <a:buChar char="⚫"/>
            </a:pPr>
            <a:r>
              <a:rPr lang="en-US" sz="3600" dirty="0"/>
              <a:t>Proactive-Big Data Analytics</a:t>
            </a:r>
            <a:endParaRPr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3600" b="1"/>
              <a:t>Reactive – Business Intelligence</a:t>
            </a:r>
            <a:br>
              <a:rPr lang="en-US" sz="3600"/>
            </a:br>
            <a:endParaRPr sz="3600"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400"/>
              <a:buChar char="⚫"/>
            </a:pPr>
            <a:r>
              <a:rPr lang="en-US" sz="3200" dirty="0"/>
              <a:t>Business intelligence helps to make faster and better decisions by providing the right information to the right persons at right time in right format.</a:t>
            </a:r>
            <a:endParaRPr sz="3200"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400"/>
              <a:buChar char="⚫"/>
            </a:pPr>
            <a:r>
              <a:rPr lang="en-US" sz="3200" dirty="0"/>
              <a:t>Analysis of historical data and displaying findings of analysis in the form of enterprise dashboards, alerts and notifications</a:t>
            </a:r>
            <a:endParaRPr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49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70"/>
              <a:buFont typeface="Libre Franklin"/>
              <a:buNone/>
            </a:pPr>
            <a:r>
              <a:rPr lang="en-US" sz="3200" b="1" dirty="0"/>
              <a:t>Reactive-Big Data Analytics</a:t>
            </a:r>
            <a:br>
              <a:rPr lang="en-US" sz="3600" dirty="0"/>
            </a:br>
            <a:endParaRPr sz="3600" dirty="0"/>
          </a:p>
        </p:txBody>
      </p:sp>
      <p:sp>
        <p:nvSpPr>
          <p:cNvPr id="482" name="Google Shape;482;p5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356235" algn="l" rtl="0">
              <a:spcBef>
                <a:spcPts val="0"/>
              </a:spcBef>
              <a:spcAft>
                <a:spcPts val="0"/>
              </a:spcAft>
              <a:buSzPts val="5610"/>
              <a:buChar char="⚫"/>
            </a:pPr>
            <a:r>
              <a:rPr lang="en-US" sz="4000" dirty="0"/>
              <a:t>Analysis on huge datasets but the approach is still reactive because of static data.</a:t>
            </a:r>
            <a:endParaRPr sz="4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3600" b="1"/>
              <a:t>Proactive- Analytics</a:t>
            </a:r>
            <a:br>
              <a:rPr lang="en-US" sz="3600"/>
            </a:br>
            <a:endParaRPr sz="3600"/>
          </a:p>
        </p:txBody>
      </p:sp>
      <p:sp>
        <p:nvSpPr>
          <p:cNvPr id="488" name="Google Shape;488;p5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740"/>
              <a:buChar char="⚫"/>
            </a:pPr>
            <a:r>
              <a:rPr lang="en-US" sz="3600" dirty="0"/>
              <a:t>Futuristic decision making by dm, predictive modeling, text mining and statistical analysis</a:t>
            </a:r>
            <a:endParaRPr sz="3600"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740"/>
              <a:buChar char="⚫"/>
            </a:pPr>
            <a:r>
              <a:rPr lang="en-US" sz="3600" dirty="0"/>
              <a:t>Traditional database management used on big data therefore several limitations on storage capacity and processing.</a:t>
            </a:r>
            <a:endParaRPr sz="3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3600" b="1"/>
              <a:t>Proactive-Big Data Analytics</a:t>
            </a:r>
            <a:br>
              <a:rPr lang="en-US" sz="3600"/>
            </a:br>
            <a:endParaRPr sz="3600"/>
          </a:p>
        </p:txBody>
      </p:sp>
      <p:sp>
        <p:nvSpPr>
          <p:cNvPr id="494" name="Google Shape;494;p6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dirty="0"/>
              <a:t> </a:t>
            </a:r>
            <a:r>
              <a:rPr lang="en-US" sz="3600" dirty="0"/>
              <a:t>Filter out relevant data ( Terabytes, petabytes, exabytes of information)  for analysis.</a:t>
            </a:r>
            <a:endParaRPr sz="3600" dirty="0"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400"/>
              <a:buChar char="⚫"/>
            </a:pPr>
            <a:r>
              <a:rPr lang="en-US" sz="3600" dirty="0"/>
              <a:t>High performance analytics used to gain rapid insights from big data and the ability to solve complex problems using more data</a:t>
            </a:r>
            <a:r>
              <a:rPr lang="en-US" sz="4000" dirty="0"/>
              <a:t>.</a:t>
            </a:r>
            <a:endParaRPr dirty="0"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Classification of analytics</a:t>
            </a:r>
            <a:br>
              <a:rPr lang="en-US" sz="3600"/>
            </a:br>
            <a:endParaRPr sz="3600"/>
          </a:p>
        </p:txBody>
      </p:sp>
      <p:sp>
        <p:nvSpPr>
          <p:cNvPr id="500" name="Google Shape;500;p6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501" name="Google Shape;501;p61" descr="C:\Users\Deepak\Downloads\IMG_20180718_140234.jpg"/>
          <p:cNvPicPr preferRelativeResize="0"/>
          <p:nvPr/>
        </p:nvPicPr>
        <p:blipFill rotWithShape="1">
          <a:blip r:embed="rId3">
            <a:alphaModFix/>
          </a:blip>
          <a:srcRect t="11818" b="6969"/>
          <a:stretch/>
        </p:blipFill>
        <p:spPr>
          <a:xfrm>
            <a:off x="381000" y="810490"/>
            <a:ext cx="8534400" cy="581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Characteristics of data</a:t>
            </a:r>
            <a:br>
              <a:rPr lang="en-US" sz="3600"/>
            </a:br>
            <a:endParaRPr sz="3600"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914400" y="10668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Completeness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Validity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Accuracy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Consistency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Availability 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Timeliness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Classification of analytics</a:t>
            </a:r>
            <a:br>
              <a:rPr lang="en-US" sz="3600"/>
            </a:br>
            <a:endParaRPr sz="3600"/>
          </a:p>
        </p:txBody>
      </p:sp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508" name="Google Shape;508;p62" descr="C:\Users\Deepak\Downloads\IMG_20180718_140318.jpg"/>
          <p:cNvPicPr preferRelativeResize="0"/>
          <p:nvPr/>
        </p:nvPicPr>
        <p:blipFill rotWithShape="1">
          <a:blip r:embed="rId3">
            <a:alphaModFix/>
          </a:blip>
          <a:srcRect l="17726" t="2728" r="19091"/>
          <a:stretch/>
        </p:blipFill>
        <p:spPr>
          <a:xfrm rot="5400000">
            <a:off x="1683328" y="-616528"/>
            <a:ext cx="5777345" cy="853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Challenges of Big Data Analytics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2372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72"/>
              <a:buNone/>
            </a:pPr>
            <a:endParaRPr sz="2790" u="sng"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3754"/>
              <a:buChar char="⚫"/>
            </a:pPr>
            <a:r>
              <a:rPr lang="en-US" sz="4417" b="1" u="sng"/>
              <a:t>Storage: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372"/>
              <a:buNone/>
            </a:pPr>
            <a:endParaRPr sz="2790" u="sng"/>
          </a:p>
          <a:p>
            <a:pPr marL="54864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2108"/>
              <a:buChar char="⚫"/>
            </a:pPr>
            <a:r>
              <a:rPr lang="en-US" sz="2480"/>
              <a:t>RDBMS can store only structured data</a:t>
            </a:r>
            <a:endParaRPr/>
          </a:p>
          <a:p>
            <a:pPr marL="54864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2108"/>
              <a:buNone/>
            </a:pPr>
            <a:r>
              <a:rPr lang="en-US" sz="2480"/>
              <a:t>  (rows and columns)</a:t>
            </a:r>
            <a:endParaRPr/>
          </a:p>
          <a:p>
            <a:pPr marL="822960" lvl="2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45"/>
              <a:buChar char="⚫"/>
            </a:pPr>
            <a:r>
              <a:rPr lang="en-US" sz="2170"/>
              <a:t>Ex: Employee details in a company</a:t>
            </a:r>
            <a:endParaRPr/>
          </a:p>
          <a:p>
            <a:pPr marL="54864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2108"/>
              <a:buChar char="⚫"/>
            </a:pPr>
            <a:r>
              <a:rPr lang="en-US" sz="2480"/>
              <a:t>Big data(3V’s) is mixed up with different structures.</a:t>
            </a:r>
            <a:endParaRPr/>
          </a:p>
          <a:p>
            <a:pPr marL="548640" lvl="1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2108"/>
              <a:buNone/>
            </a:pPr>
            <a:r>
              <a:rPr lang="en-US" sz="2480"/>
              <a:t>	(Should we scale vertically or horizontally?)</a:t>
            </a:r>
            <a:endParaRPr/>
          </a:p>
          <a:p>
            <a:pPr marL="822960" lvl="2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45"/>
              <a:buChar char="⚫"/>
            </a:pPr>
            <a:r>
              <a:rPr lang="en-US" sz="2170"/>
              <a:t>Ex: Web logins, XML documents and all the data coming from sensors</a:t>
            </a:r>
            <a:endParaRPr/>
          </a:p>
          <a:p>
            <a:pPr marL="822960" lvl="2" indent="-22860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18"/>
              <a:buNone/>
            </a:pPr>
            <a:endParaRPr sz="1550"/>
          </a:p>
          <a:p>
            <a:pPr marL="822960" lvl="2" indent="-144938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18"/>
              <a:buNone/>
            </a:pPr>
            <a:endParaRPr sz="1550"/>
          </a:p>
          <a:p>
            <a:pPr marL="822960" lvl="2" indent="-144938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318"/>
              <a:buNone/>
            </a:pPr>
            <a:endParaRPr sz="1550"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1713"/>
              <a:buNone/>
            </a:pPr>
            <a:r>
              <a:rPr lang="en-US" sz="2015"/>
              <a:t>		</a:t>
            </a:r>
            <a:endParaRPr sz="2015"/>
          </a:p>
        </p:txBody>
      </p:sp>
      <p:graphicFrame>
        <p:nvGraphicFramePr>
          <p:cNvPr id="515" name="Google Shape;515;p63"/>
          <p:cNvGraphicFramePr/>
          <p:nvPr/>
        </p:nvGraphicFramePr>
        <p:xfrm>
          <a:off x="5410200" y="16764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{ABEDBD0C-6E71-4A82-B597-6A7DEAC76E37}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E.ID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E.name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E.Salary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21" name="Google Shape;521;p6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740"/>
              <a:buNone/>
            </a:pPr>
            <a:r>
              <a:rPr lang="en-US" sz="4400" b="1" u="sng"/>
              <a:t>Security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RDMS(Normal Data)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		Authentication-user connects to RDMS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		Authorization-perform certain actions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		Data Encryption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		virus control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27" name="Google Shape;527;p6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/>
              <a:t>NoSQL(Big Data)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Column: cassandra,Hbase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Document: clusterpoint,apache couchDB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Graph: OrientDB,Apache Giraph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lack of proper authentication and security mechanisms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en-US"/>
              <a:t>	Ex:credit card information, personal information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33" name="Google Shape;533;p6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4080"/>
              <a:buChar char="⚫"/>
            </a:pPr>
            <a:r>
              <a:rPr lang="en-US" sz="4800" b="1" u="sng"/>
              <a:t>Schema</a:t>
            </a:r>
            <a:endParaRPr/>
          </a:p>
          <a:p>
            <a:pPr marL="548640" lvl="1" indent="-248284" algn="l" rtl="0">
              <a:spcBef>
                <a:spcPts val="370"/>
              </a:spcBef>
              <a:spcAft>
                <a:spcPts val="0"/>
              </a:spcAft>
              <a:buSzPts val="3910"/>
              <a:buChar char="⚫"/>
            </a:pPr>
            <a:r>
              <a:rPr lang="en-US" sz="4600"/>
              <a:t>Static schema(fixed attributes)</a:t>
            </a:r>
            <a:endParaRPr/>
          </a:p>
          <a:p>
            <a:pPr marL="822960" lvl="2" indent="-228600" algn="l" rtl="0">
              <a:spcBef>
                <a:spcPts val="370"/>
              </a:spcBef>
              <a:spcAft>
                <a:spcPts val="0"/>
              </a:spcAft>
              <a:buSzPts val="3570"/>
              <a:buChar char="⚫"/>
            </a:pPr>
            <a:r>
              <a:rPr lang="en-US" sz="4200"/>
              <a:t>Ex:Student database(1000x15)</a:t>
            </a:r>
            <a:endParaRPr/>
          </a:p>
          <a:p>
            <a:pPr marL="548640" lvl="1" indent="-248284" algn="l" rtl="0">
              <a:spcBef>
                <a:spcPts val="370"/>
              </a:spcBef>
              <a:spcAft>
                <a:spcPts val="0"/>
              </a:spcAft>
              <a:buSzPts val="3910"/>
              <a:buChar char="⚫"/>
            </a:pPr>
            <a:r>
              <a:rPr lang="en-US" sz="4600"/>
              <a:t>Dynamic Schema</a:t>
            </a:r>
            <a:endParaRPr/>
          </a:p>
          <a:p>
            <a:pPr marL="822960" lvl="2" indent="-228600" algn="l" rtl="0">
              <a:spcBef>
                <a:spcPts val="370"/>
              </a:spcBef>
              <a:spcAft>
                <a:spcPts val="0"/>
              </a:spcAft>
              <a:buSzPts val="3570"/>
              <a:buChar char="⚫"/>
            </a:pPr>
            <a:r>
              <a:rPr lang="en-US" sz="4200"/>
              <a:t>Ex:Online application filling</a:t>
            </a:r>
            <a:endParaRPr sz="4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39" name="Google Shape;539;p6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740"/>
              <a:buChar char="⚫"/>
            </a:pPr>
            <a:r>
              <a:rPr lang="en-US" sz="4400" b="1" u="sng"/>
              <a:t>Continuous availability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740"/>
              <a:buNone/>
            </a:pPr>
            <a:r>
              <a:rPr lang="en-US" sz="4400"/>
              <a:t>RDBMS and NoSQL big data platforms have certain amount of downtime built in</a:t>
            </a:r>
            <a:endParaRPr/>
          </a:p>
          <a:p>
            <a:pPr marL="548640" lvl="1" indent="-1904" algn="l" rtl="0">
              <a:spcBef>
                <a:spcPts val="370"/>
              </a:spcBef>
              <a:spcAft>
                <a:spcPts val="0"/>
              </a:spcAft>
              <a:buSzPts val="3570"/>
              <a:buNone/>
            </a:pPr>
            <a:endParaRPr sz="4200" b="1" u="sng"/>
          </a:p>
          <a:p>
            <a:pPr marL="274320" lvl="0" indent="-36829" algn="l" rtl="0">
              <a:spcBef>
                <a:spcPts val="580"/>
              </a:spcBef>
              <a:spcAft>
                <a:spcPts val="0"/>
              </a:spcAft>
              <a:buSzPts val="3740"/>
              <a:buNone/>
            </a:pPr>
            <a:endParaRPr sz="4400" b="1"/>
          </a:p>
          <a:p>
            <a:pPr marL="548640" lvl="1" indent="-1904" algn="l" rtl="0">
              <a:spcBef>
                <a:spcPts val="370"/>
              </a:spcBef>
              <a:spcAft>
                <a:spcPts val="0"/>
              </a:spcAft>
              <a:buSzPts val="3570"/>
              <a:buNone/>
            </a:pPr>
            <a:endParaRPr sz="42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8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45" name="Google Shape;545;p6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400"/>
              <a:buChar char="⚫"/>
            </a:pPr>
            <a:r>
              <a:rPr lang="en-US" sz="4000" b="1" u="sng"/>
              <a:t>Partition tolerant: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400"/>
              <a:buNone/>
            </a:pPr>
            <a:endParaRPr sz="4000" b="1" u="sng"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3230"/>
              <a:buChar char="⚫"/>
            </a:pPr>
            <a:r>
              <a:rPr lang="en-US" sz="3800"/>
              <a:t>How to build partition tolerant systems to handle both h/w and s/w failures</a:t>
            </a:r>
            <a:endParaRPr sz="3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Contd..,</a:t>
            </a:r>
            <a:endParaRPr/>
          </a:p>
        </p:txBody>
      </p:sp>
      <p:sp>
        <p:nvSpPr>
          <p:cNvPr id="551" name="Google Shape;551;p6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60"/>
              <a:buChar char="⚫"/>
            </a:pPr>
            <a:r>
              <a:rPr lang="en-US" sz="4070" b="1" u="sng"/>
              <a:t>Data Quality: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3460"/>
              <a:buNone/>
            </a:pPr>
            <a:r>
              <a:rPr lang="en-US" sz="4070"/>
              <a:t>How to maintain data quality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3460"/>
              <a:buNone/>
            </a:pPr>
            <a:r>
              <a:rPr lang="en-US" sz="4070"/>
              <a:t>	Data accuracy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3460"/>
              <a:buNone/>
            </a:pPr>
            <a:r>
              <a:rPr lang="en-US" sz="4070"/>
              <a:t>	Completeness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3460"/>
              <a:buNone/>
            </a:pPr>
            <a:r>
              <a:rPr lang="en-US" sz="4070"/>
              <a:t>	Timeliness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3460"/>
              <a:buNone/>
            </a:pPr>
            <a:r>
              <a:rPr lang="en-US" sz="4070"/>
              <a:t>Do we have appropriate meta data in place?</a:t>
            </a:r>
            <a:endParaRPr sz="407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 u="sng">
                <a:solidFill>
                  <a:schemeClr val="dk1"/>
                </a:solidFill>
              </a:rPr>
              <a:t>Terminologies used in Big Data Environment</a:t>
            </a:r>
            <a:endParaRPr sz="3600" b="1" u="sng">
              <a:solidFill>
                <a:schemeClr val="dk1"/>
              </a:solidFill>
            </a:endParaRPr>
          </a:p>
        </p:txBody>
      </p:sp>
      <p:sp>
        <p:nvSpPr>
          <p:cNvPr id="557" name="Google Shape;557;p7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In-memory analytics</a:t>
            </a:r>
            <a:endParaRPr b="1"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Data access from non-volatile storage such as hard disk is a slow process.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Pre-process and store data(cubes, aggregate tables)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Advance Thinking 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Addressed using in memory analytics-all relevant data is stored in RAM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Advantages-faster access, rapid deployment, better insights and minimal IT involvement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Apache Spark .</a:t>
            </a:r>
            <a:endParaRPr/>
          </a:p>
          <a:p>
            <a:pPr marL="548640" lvl="1" indent="-99059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Contd..,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3" name="Google Shape;563;p7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In-database processing(In-database analytics)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Fusing data warehouses with analytical systems(the database itself can run the computations eliminating the need for export)</a:t>
            </a:r>
            <a:endParaRPr/>
          </a:p>
          <a:p>
            <a:pPr marL="548640" lvl="1" indent="-228600" algn="just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Today, many large databases, such as those used for </a:t>
            </a:r>
            <a:r>
              <a:rPr lang="en-US" b="1"/>
              <a:t>credit card fraud detection and investment bank risk management</a:t>
            </a:r>
            <a:r>
              <a:rPr lang="en-US"/>
              <a:t>, use this technology because it provides significant performance improvements over traditional methods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 Teradata , IBM, IEMC() Greenplum, Sybase, ParAccel, SAS, and EXASOL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763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/>
            </a:br>
            <a:br>
              <a:rPr lang="en-US" sz="3600" u="sng">
                <a:solidFill>
                  <a:schemeClr val="accent1"/>
                </a:solidFill>
              </a:rPr>
            </a:br>
            <a:r>
              <a:rPr lang="en-US" sz="3600">
                <a:solidFill>
                  <a:srgbClr val="262626"/>
                </a:solidFill>
              </a:rPr>
              <a:t>Data Every Where! </a:t>
            </a:r>
            <a:endParaRPr sz="3600">
              <a:solidFill>
                <a:srgbClr val="262626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152400" y="1752600"/>
            <a:ext cx="8763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Lots of data is being collected </a:t>
            </a:r>
            <a:br>
              <a:rPr lang="en-US"/>
            </a:br>
            <a:r>
              <a:rPr lang="en-US"/>
              <a:t>and warehoused 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Web data, e-commerce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purchases at department/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grocery stores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Bank/Credit Card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transactions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Social Network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4516438"/>
            <a:ext cx="2146300" cy="234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story-3dimensional-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0" y="1676400"/>
            <a:ext cx="1965325" cy="14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3276600"/>
            <a:ext cx="1457926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8400" y="3276600"/>
            <a:ext cx="1196233" cy="98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1800" y="5105400"/>
            <a:ext cx="1485900" cy="1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543800" cy="98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en-US" sz="3200" b="1">
                <a:solidFill>
                  <a:schemeClr val="dk1"/>
                </a:solidFill>
              </a:rPr>
              <a:t>SMP : Symmetric MultiProcessor System</a:t>
            </a:r>
            <a:endParaRPr sz="3200" b="1">
              <a:solidFill>
                <a:schemeClr val="dk1"/>
              </a:solidFill>
            </a:endParaRPr>
          </a:p>
        </p:txBody>
      </p:sp>
      <p:sp>
        <p:nvSpPr>
          <p:cNvPr id="569" name="Google Shape;569;p72"/>
          <p:cNvSpPr txBox="1">
            <a:spLocks noGrp="1"/>
          </p:cNvSpPr>
          <p:nvPr>
            <p:ph type="body" idx="1"/>
          </p:nvPr>
        </p:nvSpPr>
        <p:spPr>
          <a:xfrm>
            <a:off x="609600" y="838200"/>
            <a:ext cx="8077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b="1"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b="1"/>
          </a:p>
        </p:txBody>
      </p:sp>
      <p:pic>
        <p:nvPicPr>
          <p:cNvPr id="570" name="Google Shape;570;p72" descr="C:\Users\LYDIA\Desktop\440px-SMP_-_Symmetric_Multiprocessor_System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600200"/>
            <a:ext cx="73914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SMP</a:t>
            </a:r>
            <a:endParaRPr/>
          </a:p>
        </p:txBody>
      </p:sp>
      <p:sp>
        <p:nvSpPr>
          <p:cNvPr id="576" name="Google Shape;576;p73"/>
          <p:cNvSpPr txBox="1">
            <a:spLocks noGrp="1"/>
          </p:cNvSpPr>
          <p:nvPr>
            <p:ph type="body" idx="1"/>
          </p:nvPr>
        </p:nvSpPr>
        <p:spPr>
          <a:xfrm>
            <a:off x="428596" y="1447800"/>
            <a:ext cx="871540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There is a single common main memory that is shared by two or more identical processors.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The processors have full access to all I/O devices 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Controlled by single Operating System.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SMP are tightly coupled multiprocessor systems.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Each processor has its own high-speed memory called cache memory and connected using a system bus</a:t>
            </a:r>
            <a:endParaRPr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endParaRPr/>
          </a:p>
        </p:txBody>
      </p:sp>
      <p:sp>
        <p:nvSpPr>
          <p:cNvPr id="582" name="Google Shape;582;p7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Massively parallel processing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 b="1"/>
          </a:p>
        </p:txBody>
      </p:sp>
      <p:pic>
        <p:nvPicPr>
          <p:cNvPr id="583" name="Google Shape;583;p74" descr="C:\Users\LYDIA\Desktop\Massively+Parallel+Processo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MPP: Massively Parallel Processing</a:t>
            </a:r>
            <a:endParaRPr/>
          </a:p>
        </p:txBody>
      </p:sp>
      <p:sp>
        <p:nvSpPr>
          <p:cNvPr id="589" name="Google Shape;589;p75"/>
          <p:cNvSpPr txBox="1">
            <a:spLocks noGrp="1"/>
          </p:cNvSpPr>
          <p:nvPr>
            <p:ph type="body" idx="1"/>
          </p:nvPr>
        </p:nvSpPr>
        <p:spPr>
          <a:xfrm>
            <a:off x="428596" y="1447800"/>
            <a:ext cx="825820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MPP refers to the coordinated processing of programs by a number of processors working parallel. 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They work on different parts of the same program.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MPP processors communicate using some sort of messaging interface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720"/>
              <a:buChar char="⚫"/>
            </a:pPr>
            <a:r>
              <a:rPr lang="en-US" sz="3200"/>
              <a:t>They are more difficult to program as the application must be divided in such a way that all the executing segments can communicate with each other. </a:t>
            </a:r>
            <a:endParaRPr sz="3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"/>
              <a:buNone/>
            </a:pPr>
            <a:r>
              <a:rPr lang="en-US" sz="3600" b="1">
                <a:solidFill>
                  <a:schemeClr val="dk1"/>
                </a:solidFill>
              </a:rPr>
              <a:t>Difference between Parallel and Distributed System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595" name="Google Shape;595;p7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8" y="1214422"/>
            <a:ext cx="7972452" cy="510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03429"/>
            <a:ext cx="7191375" cy="531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609600"/>
            <a:ext cx="6553200" cy="533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Contd..,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2" name="Google Shape;612;p7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 b="1"/>
              <a:t>Shared Nothing Architecture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Shared memory-common memory shared by multiple processors.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Shared disk- multiple processors share a common collection of disks while having their own private memory.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Shared nothing-neither memory nor disk is shared among multiple processors.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Clr>
                <a:srgbClr val="D34817"/>
              </a:buClr>
              <a:buSzPts val="2210"/>
              <a:buChar char="⚫"/>
            </a:pPr>
            <a:r>
              <a:rPr lang="en-US" b="1">
                <a:solidFill>
                  <a:srgbClr val="000000"/>
                </a:solidFill>
              </a:rPr>
              <a:t>Advantages of Shared Nothing Architecture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Clr>
                <a:srgbClr val="D34817"/>
              </a:buClr>
              <a:buSzPts val="2040"/>
              <a:buChar char="⚫"/>
            </a:pPr>
            <a:r>
              <a:rPr lang="en-US">
                <a:solidFill>
                  <a:srgbClr val="000000"/>
                </a:solidFill>
              </a:rPr>
              <a:t>Fault isolation-should not effect the process if any node is failed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Clr>
                <a:srgbClr val="D34817"/>
              </a:buClr>
              <a:buSzPts val="2040"/>
              <a:buChar char="⚫"/>
            </a:pPr>
            <a:r>
              <a:rPr lang="en-US">
                <a:solidFill>
                  <a:srgbClr val="000000"/>
                </a:solidFill>
              </a:rPr>
              <a:t>Scalability-reduces the burden on disk storage, increases the processing speed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Clr>
                <a:srgbClr val="D34817"/>
              </a:buClr>
              <a:buSzPts val="2040"/>
              <a:buNone/>
            </a:pPr>
            <a:endParaRPr b="1">
              <a:solidFill>
                <a:srgbClr val="000000"/>
              </a:solidFill>
            </a:endParaRPr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Contd..,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8" name="Google Shape;618;p8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b="1" u="sng"/>
              <a:t>CAP Theorem(Brewer’s theorem</a:t>
            </a:r>
            <a:r>
              <a:rPr lang="en-US" b="1"/>
              <a:t>)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It states that in a distributed computing environment impossible to provide the following guarantees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Consistency(every read fetches the last write)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Availability(each non failing node will return a response in a reasonable amount of time)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Partition tolerance(system will continue to function when network partition occurs)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b="1"/>
              <a:t>Contd..,</a:t>
            </a:r>
            <a:endParaRPr b="1"/>
          </a:p>
        </p:txBody>
      </p:sp>
      <p:sp>
        <p:nvSpPr>
          <p:cNvPr id="624" name="Google Shape;624;p8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Brewer’s CAP</a:t>
            </a:r>
            <a:endParaRPr/>
          </a:p>
        </p:txBody>
      </p:sp>
      <p:sp>
        <p:nvSpPr>
          <p:cNvPr id="625" name="Google Shape;625;p81"/>
          <p:cNvSpPr/>
          <p:nvPr/>
        </p:nvSpPr>
        <p:spPr>
          <a:xfrm>
            <a:off x="5334000" y="2057400"/>
            <a:ext cx="1752600" cy="685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Consistency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6" name="Google Shape;626;p81"/>
          <p:cNvSpPr/>
          <p:nvPr/>
        </p:nvSpPr>
        <p:spPr>
          <a:xfrm>
            <a:off x="5410200" y="3200400"/>
            <a:ext cx="1752600" cy="685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Availability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7" name="Google Shape;627;p81"/>
          <p:cNvSpPr/>
          <p:nvPr/>
        </p:nvSpPr>
        <p:spPr>
          <a:xfrm>
            <a:off x="5486400" y="4419600"/>
            <a:ext cx="1752600" cy="685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Partition Tolerance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8" name="Google Shape;628;p81"/>
          <p:cNvSpPr/>
          <p:nvPr/>
        </p:nvSpPr>
        <p:spPr>
          <a:xfrm>
            <a:off x="1295400" y="3276600"/>
            <a:ext cx="2286000" cy="762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CAP</a:t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629" name="Google Shape;629;p81"/>
          <p:cNvCxnSpPr/>
          <p:nvPr/>
        </p:nvCxnSpPr>
        <p:spPr>
          <a:xfrm rot="10800000" flipH="1">
            <a:off x="3657600" y="2514600"/>
            <a:ext cx="1600200" cy="8382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30" name="Google Shape;630;p81"/>
          <p:cNvCxnSpPr>
            <a:endCxn id="626" idx="2"/>
          </p:cNvCxnSpPr>
          <p:nvPr/>
        </p:nvCxnSpPr>
        <p:spPr>
          <a:xfrm rot="10800000" flipH="1">
            <a:off x="3581400" y="3543300"/>
            <a:ext cx="1828800" cy="381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31" name="Google Shape;631;p81"/>
          <p:cNvCxnSpPr>
            <a:endCxn id="627" idx="2"/>
          </p:cNvCxnSpPr>
          <p:nvPr/>
        </p:nvCxnSpPr>
        <p:spPr>
          <a:xfrm>
            <a:off x="3581400" y="3810000"/>
            <a:ext cx="1905000" cy="952500"/>
          </a:xfrm>
          <a:prstGeom prst="straightConnector1">
            <a:avLst/>
          </a:prstGeom>
          <a:noFill/>
          <a:ln w="9525" cap="flat" cmpd="sng">
            <a:solidFill>
              <a:srgbClr val="AE350A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7239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chemeClr val="accent1"/>
                </a:solidFill>
              </a:rPr>
              <a:t>How much data?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76200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2"/>
              <a:buChar char="⚫"/>
            </a:pPr>
            <a:r>
              <a:rPr lang="en-US" sz="2590"/>
              <a:t>Every Day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NYSE(New York Stock Exchange) generates 1.5 billion shares and trade data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Face book stores 2.7 billion comments and Likes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Google processes about 24 peta bytes of data</a:t>
            </a:r>
            <a:endParaRPr/>
          </a:p>
          <a:p>
            <a:pPr marL="274320" lvl="0" indent="-274320" algn="just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202"/>
              <a:buChar char="⚫"/>
            </a:pPr>
            <a:r>
              <a:rPr lang="en-US" sz="2590"/>
              <a:t>Every Minute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Face book users shares nearly 2.5 million pieces of content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Twitter users tweet nearly 300,000times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Instagram users post nearly 220,000 new photos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Youtube users upload 72 hours of new video content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Apple users download nearly 50,000 apps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Email users send over 200 million messages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Amazon generates over $80,000 in online sales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Google receives over 4million search queries</a:t>
            </a:r>
            <a:endParaRPr/>
          </a:p>
          <a:p>
            <a:pPr marL="274320" lvl="0" indent="-274320" algn="just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202"/>
              <a:buChar char="⚫"/>
            </a:pPr>
            <a:r>
              <a:rPr lang="en-US" sz="2590"/>
              <a:t>Every second</a:t>
            </a:r>
            <a:endParaRPr/>
          </a:p>
          <a:p>
            <a:pPr marL="548640" lvl="1" indent="-228600" algn="just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965"/>
              <a:buChar char="⚫"/>
            </a:pPr>
            <a:r>
              <a:rPr lang="en-US" sz="2312">
                <a:solidFill>
                  <a:schemeClr val="dk1"/>
                </a:solidFill>
              </a:rPr>
              <a:t>Banking applications process more than 10,000 credit card transactions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  <a:p>
            <a:pPr marL="274320" lvl="0" indent="-144510" algn="l" rtl="0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SzPts val="2044"/>
              <a:buNone/>
            </a:pPr>
            <a:endParaRPr sz="2405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Contd..,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7" name="Google Shape;637;p82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b="1"/>
              <a:t>Examples of databases that follow one of the possible three combinations: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Availability and partition tolerance(AP)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Consistence and partition tolerance(CP)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Consistence and Availability(CA)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412530"/>
            <a:ext cx="7391400" cy="598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Data: the treasure trove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Provides business advantages such as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Generating product recommendations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Inventing new products</a:t>
            </a:r>
            <a:endParaRPr/>
          </a:p>
          <a:p>
            <a:pPr marL="548640" lvl="1" indent="-228600" algn="l" rtl="0"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solidFill>
                  <a:schemeClr val="dk1"/>
                </a:solidFill>
              </a:rPr>
              <a:t>Analyzing the market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Clr>
                <a:srgbClr val="B13F9A"/>
              </a:buClr>
              <a:buSzPts val="2210"/>
              <a:buChar char="⚫"/>
            </a:pPr>
            <a:r>
              <a:rPr lang="en-US"/>
              <a:t>Provides few early key indicators that can turn the fortune of business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Clr>
                <a:srgbClr val="B13F9A"/>
              </a:buClr>
              <a:buSzPts val="2210"/>
              <a:buChar char="⚫"/>
            </a:pPr>
            <a:r>
              <a:rPr lang="en-US"/>
              <a:t>Provides room for precise analysis. If we have more data for analysis then we have greater precision of analysis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Clr>
                <a:srgbClr val="B13F9A"/>
              </a:buClr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7772400" cy="140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r>
              <a:rPr lang="en-US" b="1">
                <a:solidFill>
                  <a:schemeClr val="dk1"/>
                </a:solidFill>
              </a:rPr>
              <a:t>Classification of  Digital Data</a:t>
            </a:r>
            <a:br>
              <a:rPr lang="en-US"/>
            </a:b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Structured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Semi structured data</a:t>
            </a:r>
            <a:endParaRPr/>
          </a:p>
          <a:p>
            <a:pPr marL="274320" lvl="0" indent="-274320" algn="l" rtl="0">
              <a:spcBef>
                <a:spcPts val="580"/>
              </a:spcBef>
              <a:spcAft>
                <a:spcPts val="0"/>
              </a:spcAft>
              <a:buSzPts val="3060"/>
              <a:buChar char="⚫"/>
            </a:pPr>
            <a:r>
              <a:rPr lang="en-US" sz="3600"/>
              <a:t>Unstructured data </a:t>
            </a:r>
            <a:endParaRPr/>
          </a:p>
          <a:p>
            <a:pPr marL="274320" lvl="0" indent="-133985" algn="l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1802" y="2285992"/>
            <a:ext cx="5572164" cy="378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1987</Words>
  <Application>Microsoft Office PowerPoint</Application>
  <PresentationFormat>On-screen Show (4:3)</PresentationFormat>
  <Paragraphs>401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Times New Roman</vt:lpstr>
      <vt:lpstr>Calibri</vt:lpstr>
      <vt:lpstr>Noto Sans Symbols</vt:lpstr>
      <vt:lpstr>Times</vt:lpstr>
      <vt:lpstr>Libre Franklin</vt:lpstr>
      <vt:lpstr>Libre Baskerville</vt:lpstr>
      <vt:lpstr>Arial</vt:lpstr>
      <vt:lpstr>Equity</vt:lpstr>
      <vt:lpstr>Contents</vt:lpstr>
      <vt:lpstr>Data</vt:lpstr>
      <vt:lpstr>Data Into Information</vt:lpstr>
      <vt:lpstr>Knowledge (insights)</vt:lpstr>
      <vt:lpstr>Characteristics of data </vt:lpstr>
      <vt:lpstr>            Data Every Where! </vt:lpstr>
      <vt:lpstr>How much data?</vt:lpstr>
      <vt:lpstr>Data: the treasure trove</vt:lpstr>
      <vt:lpstr>Classification of  Digital Data </vt:lpstr>
      <vt:lpstr>Structured Data </vt:lpstr>
      <vt:lpstr>Ease of working with structured data</vt:lpstr>
      <vt:lpstr>Semi structured data </vt:lpstr>
      <vt:lpstr>Sources of semi structured data</vt:lpstr>
      <vt:lpstr>Unstructured data  </vt:lpstr>
      <vt:lpstr>Working with unstructured data </vt:lpstr>
      <vt:lpstr>Evolution and Definition of big data </vt:lpstr>
      <vt:lpstr>PowerPoint Presentation</vt:lpstr>
      <vt:lpstr>Definition of Big Data</vt:lpstr>
      <vt:lpstr>Characteristics of big data </vt:lpstr>
      <vt:lpstr>Big Data characteristics</vt:lpstr>
      <vt:lpstr>Characteristics of data</vt:lpstr>
      <vt:lpstr>PowerPoint Presentation</vt:lpstr>
      <vt:lpstr>PowerPoint Presentation</vt:lpstr>
      <vt:lpstr>Need of big data</vt:lpstr>
      <vt:lpstr>Challenges of big data </vt:lpstr>
      <vt:lpstr>UNIT-1</vt:lpstr>
      <vt:lpstr>Contents</vt:lpstr>
      <vt:lpstr>What is Business Intelligence?</vt:lpstr>
      <vt:lpstr>Business Intelligence (BI) Tools </vt:lpstr>
      <vt:lpstr>PowerPoint Presentation</vt:lpstr>
      <vt:lpstr>PowerPoint Presentation</vt:lpstr>
      <vt:lpstr>PowerPoint Presentation</vt:lpstr>
      <vt:lpstr>Data Science</vt:lpstr>
      <vt:lpstr>   Data Science use cases </vt:lpstr>
      <vt:lpstr>Data Science use cases</vt:lpstr>
      <vt:lpstr>Business Acumen Skills</vt:lpstr>
      <vt:lpstr>Technology expertise</vt:lpstr>
      <vt:lpstr>Mathematics expertise</vt:lpstr>
      <vt:lpstr>Data Science process is</vt:lpstr>
      <vt:lpstr>Responsibilities of a data scientist</vt:lpstr>
      <vt:lpstr>       Meaning and Characteristics of BDA </vt:lpstr>
      <vt:lpstr>PowerPoint Presentation</vt:lpstr>
      <vt:lpstr>PowerPoint Presentation</vt:lpstr>
      <vt:lpstr>Need of Big Data Analytics</vt:lpstr>
      <vt:lpstr>Reactive – Business Intelligence </vt:lpstr>
      <vt:lpstr>Reactive-Big Data Analytics </vt:lpstr>
      <vt:lpstr>Proactive- Analytics </vt:lpstr>
      <vt:lpstr>Proactive-Big Data Analytics </vt:lpstr>
      <vt:lpstr>Classification of analytics </vt:lpstr>
      <vt:lpstr>Classification of analytics </vt:lpstr>
      <vt:lpstr>Challenges of Big Data Analytics</vt:lpstr>
      <vt:lpstr>Contd..,</vt:lpstr>
      <vt:lpstr>Contd..,</vt:lpstr>
      <vt:lpstr>Contd..,</vt:lpstr>
      <vt:lpstr>Contd..,</vt:lpstr>
      <vt:lpstr>Contd..,</vt:lpstr>
      <vt:lpstr>Contd..,</vt:lpstr>
      <vt:lpstr>Terminologies used in Big Data Environment</vt:lpstr>
      <vt:lpstr>Contd..,</vt:lpstr>
      <vt:lpstr>SMP : Symmetric MultiProcessor System</vt:lpstr>
      <vt:lpstr>SMP</vt:lpstr>
      <vt:lpstr>PowerPoint Presentation</vt:lpstr>
      <vt:lpstr>MPP: Massively Parallel Processing</vt:lpstr>
      <vt:lpstr>Difference between Parallel and Distributed System</vt:lpstr>
      <vt:lpstr>PowerPoint Presentation</vt:lpstr>
      <vt:lpstr>PowerPoint Presentation</vt:lpstr>
      <vt:lpstr>Contd..,</vt:lpstr>
      <vt:lpstr>Contd..,</vt:lpstr>
      <vt:lpstr>Contd..,</vt:lpstr>
      <vt:lpstr>Contd..,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cp:lastModifiedBy>kammaramakrishna1@outlook.com</cp:lastModifiedBy>
  <cp:revision>2</cp:revision>
  <dcterms:modified xsi:type="dcterms:W3CDTF">2019-11-21T12:47:18Z</dcterms:modified>
</cp:coreProperties>
</file>